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4"/>
  </p:sldMasterIdLst>
  <p:notesMasterIdLst>
    <p:notesMasterId r:id="rId23"/>
  </p:notesMasterIdLst>
  <p:sldIdLst>
    <p:sldId id="256" r:id="rId5"/>
    <p:sldId id="470" r:id="rId6"/>
    <p:sldId id="440" r:id="rId7"/>
    <p:sldId id="445" r:id="rId8"/>
    <p:sldId id="436" r:id="rId9"/>
    <p:sldId id="461" r:id="rId10"/>
    <p:sldId id="457" r:id="rId11"/>
    <p:sldId id="480" r:id="rId12"/>
    <p:sldId id="474" r:id="rId13"/>
    <p:sldId id="471" r:id="rId14"/>
    <p:sldId id="478" r:id="rId15"/>
    <p:sldId id="479" r:id="rId16"/>
    <p:sldId id="472" r:id="rId17"/>
    <p:sldId id="473" r:id="rId18"/>
    <p:sldId id="475" r:id="rId19"/>
    <p:sldId id="477" r:id="rId20"/>
    <p:sldId id="439" r:id="rId21"/>
    <p:sldId id="339" r:id="rId22"/>
  </p:sldIdLst>
  <p:sldSz cx="9144000" cy="6858000" type="screen4x3"/>
  <p:notesSz cx="6858000" cy="93122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2F38E7-45B5-67C0-819C-24487DA3AA3A}" name="Guest User" initials="GU" userId="S::urn:spo:anon#45f22ad34bd1ef9aa9b4646c7d616156e9eba497e10f31d3d39188220b758e66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y Hooper" initials="T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ECE31-70B5-4B1C-9458-D9BA553EC476}" v="125" dt="2024-03-22T15:41:10.165"/>
    <p1510:client id="{D289659A-ECDC-473F-A579-6105A5335B69}" v="1761" dt="2024-03-22T16:38:35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7894" autoAdjust="0"/>
  </p:normalViewPr>
  <p:slideViewPr>
    <p:cSldViewPr snapToGrid="0">
      <p:cViewPr varScale="1">
        <p:scale>
          <a:sx n="53" d="100"/>
          <a:sy n="53" d="100"/>
        </p:scale>
        <p:origin x="291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1"/>
        <p:guide pos="21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6858000" cy="9312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0" y="0"/>
            <a:ext cx="6858000" cy="9312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0" y="0"/>
            <a:ext cx="6858000" cy="9312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0" y="0"/>
            <a:ext cx="6858000" cy="9312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0" y="0"/>
            <a:ext cx="6858000" cy="9312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0" y="0"/>
            <a:ext cx="6858000" cy="9312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11272" name="AutoShape 7"/>
          <p:cNvSpPr>
            <a:spLocks noChangeArrowheads="1"/>
          </p:cNvSpPr>
          <p:nvPr/>
        </p:nvSpPr>
        <p:spPr bwMode="auto">
          <a:xfrm>
            <a:off x="0" y="0"/>
            <a:ext cx="6858000" cy="9312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11273" name="AutoShape 8"/>
          <p:cNvSpPr>
            <a:spLocks noChangeArrowheads="1"/>
          </p:cNvSpPr>
          <p:nvPr/>
        </p:nvSpPr>
        <p:spPr bwMode="auto">
          <a:xfrm>
            <a:off x="0" y="0"/>
            <a:ext cx="6858000" cy="9312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11274" name="AutoShape 9"/>
          <p:cNvSpPr>
            <a:spLocks noChangeArrowheads="1"/>
          </p:cNvSpPr>
          <p:nvPr/>
        </p:nvSpPr>
        <p:spPr bwMode="auto">
          <a:xfrm>
            <a:off x="0" y="0"/>
            <a:ext cx="6858000" cy="9312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11275" name="AutoShape 10"/>
          <p:cNvSpPr>
            <a:spLocks noChangeArrowheads="1"/>
          </p:cNvSpPr>
          <p:nvPr/>
        </p:nvSpPr>
        <p:spPr bwMode="auto">
          <a:xfrm>
            <a:off x="0" y="0"/>
            <a:ext cx="6858000" cy="9312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11276" name="AutoShape 11"/>
          <p:cNvSpPr>
            <a:spLocks noChangeArrowheads="1"/>
          </p:cNvSpPr>
          <p:nvPr/>
        </p:nvSpPr>
        <p:spPr bwMode="auto">
          <a:xfrm>
            <a:off x="0" y="0"/>
            <a:ext cx="6858000" cy="9312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11277" name="AutoShape 12"/>
          <p:cNvSpPr>
            <a:spLocks noChangeArrowheads="1"/>
          </p:cNvSpPr>
          <p:nvPr/>
        </p:nvSpPr>
        <p:spPr bwMode="auto">
          <a:xfrm>
            <a:off x="0" y="0"/>
            <a:ext cx="6858000" cy="9312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11278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8025"/>
            <a:ext cx="4629150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85180" y="4422696"/>
            <a:ext cx="5465938" cy="417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56195" cy="44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3881653" y="0"/>
            <a:ext cx="2956195" cy="44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ftr"/>
          </p:nvPr>
        </p:nvSpPr>
        <p:spPr bwMode="auto">
          <a:xfrm>
            <a:off x="1" y="8846979"/>
            <a:ext cx="2956195" cy="44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3881653" y="8846979"/>
            <a:ext cx="2956195" cy="44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584686C-6CBF-405B-9E62-26A99A4642A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67060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72A944-FEC9-4D23-9275-206FAF4669A6}" type="slidenum">
              <a:rPr lang="en-CA" altLang="en-US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CA" altLang="en-US" sz="1400">
              <a:ea typeface="Arial Unicode MS" panose="020B0604020202020204" pitchFamily="34" charset="-128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0" y="0"/>
            <a:ext cx="1551" cy="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2F10F534-FFAB-4DFE-92B5-EC76F678AD0E}" type="slidenum">
              <a:rPr lang="en-CA" altLang="en-US" sz="2400"/>
              <a:pPr eaLnBrk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CA" altLang="en-US" sz="2400"/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8025"/>
            <a:ext cx="4630738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9589" y="4778417"/>
            <a:ext cx="6072059" cy="452750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altLang="en-US" sz="20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3968B7-82A1-4C30-A35A-4D4F7D374C43}" type="slidenum">
              <a:rPr lang="en-CA" altLang="en-US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CA" altLang="en-US" sz="1400"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8025"/>
            <a:ext cx="4630738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1" y="4422696"/>
            <a:ext cx="5467488" cy="41717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Swim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/>
              <a:t>Confirm setup personnel and watercraft, and watercraft for event days. Provide them a schedule.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Pool Swim</a:t>
            </a:r>
          </a:p>
          <a:p>
            <a:pPr marL="1428750" lvl="2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 with Swim Captain to sort swimmers into waves, lanes, starts</a:t>
            </a:r>
          </a:p>
          <a:p>
            <a:pPr marL="1428750" marR="0" lvl="2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Add cap colour, lap count checkboxes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2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Set racer information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2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Begin assignment of racer number (sync with available bib numbers)</a:t>
            </a:r>
            <a:endParaRPr lang="en-CA" sz="1200" dirty="0">
              <a:effectLst/>
              <a:latin typeface="Calibri" panose="020F0502020204030204" pitchFamily="34" charset="0"/>
            </a:endParaRP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Once racer information is locked in, send registrant file to timing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200" strike="noStrike" dirty="0">
                <a:effectLst/>
                <a:latin typeface="Calibri" panose="020F0502020204030204" pitchFamily="34" charset="0"/>
              </a:rPr>
              <a:t>As has been done with Timing test file, include chip assignment, racer number, first name, last name, team name, gender, results group (e.g., 20-24, duathlon, PSO games qualifier, Just Tri It), start group (duathlon, pool heat/lane/position), commentator info (include city and any comments captured at registration)</a:t>
            </a:r>
          </a:p>
          <a:p>
            <a:pPr marL="1428750" marR="0" lvl="2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altLang="en-US" strike="noStrike" dirty="0">
                <a:effectLst/>
                <a:latin typeface="Calibri" panose="020F0502020204030204" pitchFamily="34" charset="0"/>
              </a:rPr>
              <a:t>Ensure a pool swim with interval lane starts are properly allocated to waves to sync with start.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(**Show Sample Sheet with Tabs for Distribution**)</a:t>
            </a:r>
            <a:endParaRPr lang="en-US" altLang="en-US" dirty="0"/>
          </a:p>
          <a:p>
            <a:pPr marL="171450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latin typeface="Calibri" panose="020F0502020204030204" pitchFamily="34" charset="0"/>
              </a:rPr>
              <a:t>Race venue consumable provisions</a:t>
            </a:r>
          </a:p>
          <a:p>
            <a:pPr marL="914400" lvl="1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latin typeface="Calibri" panose="020F0502020204030204" pitchFamily="34" charset="0"/>
              </a:rPr>
              <a:t>Tim Hortons coffee order for Sunday morning</a:t>
            </a:r>
          </a:p>
          <a:p>
            <a:pPr marL="914400" marR="0" lvl="1" indent="-1714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Costco: paper plates, napkins</a:t>
            </a:r>
          </a:p>
          <a:p>
            <a:pPr marL="914400" marR="0" lvl="1" indent="-1714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Print large format maps</a:t>
            </a:r>
          </a:p>
          <a:p>
            <a:pPr marL="914400" marR="0" lvl="1" indent="-1714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5 gal water bottles, water flats</a:t>
            </a:r>
          </a:p>
          <a:p>
            <a:pPr marL="914400" marR="0" lvl="1" indent="-1714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Air horn (for start), felt pens</a:t>
            </a: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(numbering athletes)</a:t>
            </a:r>
            <a:endParaRPr lang="en-CA" sz="1100" dirty="0">
              <a:effectLst/>
              <a:latin typeface="Calibri" panose="020F0502020204030204" pitchFamily="34" charset="0"/>
            </a:endParaRPr>
          </a:p>
          <a:p>
            <a:pPr marL="914400" lvl="1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latin typeface="Calibri" panose="020F0502020204030204" pitchFamily="34" charset="0"/>
              </a:rPr>
              <a:t>Any other goodies?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4310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3968B7-82A1-4C30-A35A-4D4F7D374C43}" type="slidenum">
              <a:rPr lang="en-CA" altLang="en-US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CA" altLang="en-US" sz="1400"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8025"/>
            <a:ext cx="4630738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1" y="4422696"/>
            <a:ext cx="5467488" cy="41717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Traffic Messaging for Bike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/>
              <a:t>Traffic Control Message Boards set up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/>
              <a:t>Photography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/>
              <a:t>Check with personnel with schedule and locations (potentially include package pickup)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/>
              <a:t>Stuff Athlete Packages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Print stuffing list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en-US" sz="1800" dirty="0"/>
              <a:t>Separate into ‘guaranteed order cutoff’ versus ‘first come first serve sizes if they’re available’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effectLst/>
                <a:latin typeface="Calibri" panose="020F0502020204030204" pitchFamily="34" charset="0"/>
              </a:rPr>
              <a:t>Racer bibs</a:t>
            </a:r>
            <a:endParaRPr lang="en-CA" sz="1800" dirty="0">
              <a:effectLst/>
              <a:latin typeface="Calibri" panose="020F0502020204030204" pitchFamily="34" charset="0"/>
            </a:endParaRP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Print labels: bike (Racer #) and package (first name, racer #)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(**Show Sample Word Doc Mail Merge**)</a:t>
            </a:r>
            <a:endParaRPr lang="en-CA" sz="1800" dirty="0">
              <a:effectLst/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Stuff Volunteer Packages</a:t>
            </a:r>
          </a:p>
          <a:p>
            <a:pPr marL="102870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Include all items that are general distribution</a:t>
            </a:r>
          </a:p>
          <a:p>
            <a:pPr marL="102870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Don’t include t-shirts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Captains Communications</a:t>
            </a:r>
          </a:p>
          <a:p>
            <a:pPr marL="102870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Distribute current area volunteer list</a:t>
            </a:r>
          </a:p>
          <a:p>
            <a:pPr marL="102870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sz="1800" dirty="0">
                <a:effectLst/>
                <a:latin typeface="Calibri" panose="020F0502020204030204" pitchFamily="34" charset="0"/>
              </a:rPr>
              <a:t>Notify Captains of final registration numbers</a:t>
            </a:r>
          </a:p>
          <a:p>
            <a:pPr marL="102870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Calibri" panose="020F0502020204030204" pitchFamily="34" charset="0"/>
              </a:rPr>
              <a:t>Print run sheets for captains and put in plastic sleeves with lanyards</a:t>
            </a:r>
          </a:p>
          <a:p>
            <a:pPr marL="285750" lvl="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Calibri" panose="020F0502020204030204" pitchFamily="34" charset="0"/>
              </a:rPr>
              <a:t>Age Group Briefing (Online)</a:t>
            </a:r>
          </a:p>
          <a:p>
            <a:pPr marL="102870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Calibri" panose="020F0502020204030204" pitchFamily="34" charset="0"/>
              </a:rPr>
              <a:t>Conduct briefing in collaboration with Technical Delegate</a:t>
            </a:r>
          </a:p>
          <a:p>
            <a:pPr marL="102870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Calibri" panose="020F0502020204030204" pitchFamily="34" charset="0"/>
              </a:rPr>
              <a:t>Have briefing streamed online and recorded, posting recording right away, and then promoting it for participants through the web site, social media, and email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309971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3968B7-82A1-4C30-A35A-4D4F7D374C43}" type="slidenum">
              <a:rPr lang="en-CA" altLang="en-US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CA" altLang="en-US" sz="1400"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8025"/>
            <a:ext cx="4630738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1" y="4422696"/>
            <a:ext cx="5467488" cy="41717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dirty="0"/>
          </a:p>
          <a:p>
            <a:pPr marL="171450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Get transport truck or trailer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Pick up all sponsor-branded pop-up tents, tables, and another other sponsor donations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Pick up generator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Public Address System: Pick up for announcer</a:t>
            </a:r>
            <a:endParaRPr lang="en-CA" sz="1100" dirty="0"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lvl="0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Prepare transport for package pickup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Participant packages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Printed registrant reports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Print schedule, maps and lists for posting at package pickup, and then posting later in check-in area</a:t>
            </a:r>
          </a:p>
          <a:p>
            <a:pPr marL="0" marR="0" lvl="0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Final Timing Check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Confirm all data is loaded and reports are ready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Ensure all equipment is ready: chips tested and labels verified, readers charged, loops packed, cell data devices charged with apps up to date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Timing plan has been reviewed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Stopwatches (manual backup): battery levels acceptable, watches synchronized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Ensure Head Referee Technical Official has coordinated with Timing for needs and interactions</a:t>
            </a:r>
          </a:p>
          <a:p>
            <a:pPr marL="0" marR="0" lvl="0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latin typeface="Calibri" panose="020F0502020204030204" pitchFamily="34" charset="0"/>
              </a:rPr>
              <a:t>Print Event Documents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latin typeface="Calibri" panose="020F0502020204030204" pitchFamily="34" charset="0"/>
              </a:rPr>
              <a:t>Lap counter sheets for swim, bike, run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latin typeface="Calibri" panose="020F0502020204030204" pitchFamily="34" charset="0"/>
              </a:rPr>
              <a:t>Manual timing sheets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latin typeface="Calibri" panose="020F0502020204030204" pitchFamily="34" charset="0"/>
              </a:rPr>
              <a:t>First aid participant information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latin typeface="Calibri" panose="020F0502020204030204" pitchFamily="34" charset="0"/>
              </a:rPr>
              <a:t>Announcer notes (in case of electronic issues)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latin typeface="Calibri" panose="020F0502020204030204" pitchFamily="34" charset="0"/>
              </a:rPr>
              <a:t>Check-in by racer number and name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latin typeface="Calibri" panose="020F0502020204030204" pitchFamily="34" charset="0"/>
              </a:rPr>
              <a:t>Volunteer assignments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latin typeface="Calibri" panose="020F0502020204030204" pitchFamily="34" charset="0"/>
              </a:rPr>
              <a:t>Start lists for all captains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latin typeface="Calibri" panose="020F0502020204030204" pitchFamily="34" charset="0"/>
              </a:rPr>
              <a:t>Transition race labels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lang="en-CA" sz="1100" dirty="0"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55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3968B7-82A1-4C30-A35A-4D4F7D374C43}" type="slidenum">
              <a:rPr lang="en-CA" altLang="en-US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CA" altLang="en-US" sz="1400"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8025"/>
            <a:ext cx="4630738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1" y="4422696"/>
            <a:ext cx="5467488" cy="41717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Package Pickup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Set up stations: reception, package distribution</a:t>
            </a:r>
          </a:p>
          <a:p>
            <a:pPr marL="1428750" marR="0" lvl="2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Reception could have slips of peoples’ names to take for package distribution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Post venue and course maps, and schedules in separate area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Computer with access to registration information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Conduct Orientation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Held at venue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Scheduled to provide to participants and volunteers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Set up Transition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AG:</a:t>
            </a:r>
          </a:p>
          <a:p>
            <a:pPr marL="1428750" marR="0" lvl="2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Racks five metres apart with spacing between racks and fence of five metres</a:t>
            </a:r>
          </a:p>
          <a:p>
            <a:pPr marL="1428750" marR="0" lvl="2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Three metre rack would have three bikes on each side.</a:t>
            </a:r>
          </a:p>
          <a:p>
            <a:pPr marL="1428750" marR="0" lvl="2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Signs posted on racks to guide athletes to correct area. Optional to put racer numbers on rack positions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Elite</a:t>
            </a:r>
          </a:p>
          <a:p>
            <a:pPr marL="1428750" marR="0" lvl="2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Racks six metres apart</a:t>
            </a:r>
          </a:p>
          <a:p>
            <a:pPr marL="1428750" marR="0" lvl="2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Name plates for each athlete</a:t>
            </a:r>
          </a:p>
          <a:p>
            <a:pPr marL="1428750" marR="0" lvl="2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Separate men and women space blocks</a:t>
            </a:r>
          </a:p>
          <a:p>
            <a:pPr marL="1428750" marR="0" lvl="2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Have three bikes on one side of each rack</a:t>
            </a:r>
          </a:p>
          <a:p>
            <a:pPr marL="1428750" marR="0" lvl="2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Bucket for each spot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Fencing enclosure with closing entry/exits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Bike Check-In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have bikes placed in transition day before event to reduce load on event morning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Transition would be set up in advance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Involve Technical Officials for equipment check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Set up Open Water Swim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Course Setup with marker buoys left for next morning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Support TOs: Swim: Preliminary Water Temperature (for Elite Briefing), course(s) distance measurements check (laser rangefinder)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Swim Course Familiarization (includes safety support)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Prepare Bike and Run Routes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Streets (corners) sweep and mark cycling and run hazards. Consider prearranging street sweeper with city or road maintenance in week leading up to event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Note serious issues for Elite Briefing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Elite Briefing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Conducted in late afternoon or very early evening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Briefing registration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Doors closed at briefing start time and late athletes recorded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Lead by Technical Delegate in closed room with chairs, with large screen TVs, or projector and projection screen.. Race Director is encouraged to attend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Packages distributed after meeting</a:t>
            </a:r>
          </a:p>
        </p:txBody>
      </p:sp>
    </p:spTree>
    <p:extLst>
      <p:ext uri="{BB962C8B-B14F-4D97-AF65-F5344CB8AC3E}">
        <p14:creationId xmlns:p14="http://schemas.microsoft.com/office/powerpoint/2010/main" val="3144577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3968B7-82A1-4C30-A35A-4D4F7D374C43}" type="slidenum">
              <a:rPr lang="en-CA" altLang="en-US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CA" altLang="en-US" sz="1400"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8025"/>
            <a:ext cx="4630738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1" y="4422696"/>
            <a:ext cx="5467488" cy="41717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Deploy as agreed with Technical Delegate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Event configuration and schedule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effectLst/>
                <a:latin typeface="Calibri" panose="020F0502020204030204" pitchFamily="34" charset="0"/>
              </a:rPr>
              <a:t>Official Results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effectLst/>
                <a:latin typeface="Calibri" panose="020F0502020204030204" pitchFamily="34" charset="0"/>
              </a:rPr>
              <a:t>TO Head Referee to review and signoff on timing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Scan/file all event logging documents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en-US" sz="1800" dirty="0"/>
              <a:t>For timing audit and correction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Pool Swim: </a:t>
            </a:r>
            <a:r>
              <a:rPr lang="en-US" altLang="en-US" sz="1800" dirty="0"/>
              <a:t>Scan lap count sheets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Lap count sheets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Manual timing sheets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82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3968B7-82A1-4C30-A35A-4D4F7D374C43}" type="slidenum">
              <a:rPr lang="en-CA" altLang="en-US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CA" altLang="en-US" sz="1400"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8025"/>
            <a:ext cx="4630738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1" y="4422696"/>
            <a:ext cx="5467488" cy="41717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Return all equipment</a:t>
            </a:r>
          </a:p>
          <a:p>
            <a:pPr marL="102870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Calibri" panose="020F0502020204030204" pitchFamily="34" charset="0"/>
              </a:rPr>
              <a:t>Pop up Tents</a:t>
            </a:r>
          </a:p>
          <a:p>
            <a:pPr marL="102870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Calibri" panose="020F0502020204030204" pitchFamily="34" charset="0"/>
              </a:rPr>
              <a:t>PA system to Long &amp; McQuade</a:t>
            </a:r>
          </a:p>
          <a:p>
            <a:pPr marL="102870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Calibri" panose="020F0502020204030204" pitchFamily="34" charset="0"/>
              </a:rPr>
              <a:t>Generator</a:t>
            </a:r>
          </a:p>
          <a:p>
            <a:pPr marL="102870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Calibri" panose="020F0502020204030204" pitchFamily="34" charset="0"/>
              </a:rPr>
              <a:t>Return transport van/truck</a:t>
            </a:r>
          </a:p>
          <a:p>
            <a:pPr marL="102870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Calibri" panose="020F0502020204030204" pitchFamily="34" charset="0"/>
              </a:rPr>
              <a:t>Return all loaned keys</a:t>
            </a:r>
          </a:p>
          <a:p>
            <a:pPr marL="285750" marR="0" lvl="0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</a:rPr>
              <a:t>Retrieve notices posted to residents and businesses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Post official results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Ranking, trophies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Web site with notice on social media and email distribution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Post results to local papers</a:t>
            </a:r>
            <a:endParaRPr lang="en-US" sz="1800" dirty="0"/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/>
              <a:t>Submit qualifier results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dirty="0">
                <a:effectLst/>
                <a:latin typeface="Calibri" panose="020F0502020204030204" pitchFamily="34" charset="0"/>
              </a:rPr>
              <a:t>Lost and found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/>
              <a:t>Collect, photograph, and issue notice on social media and email distribution (participants and volunteers)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Upload Photos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Collect all photos and publish to a publicly-accessible online location</a:t>
            </a:r>
            <a:r>
              <a:rPr lang="en-US" sz="1800" dirty="0"/>
              <a:t> (participants and volunteers)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Post access method on web site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Feedback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Participant and volunteer post-event surveys with one-week response deadline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(**Show Survey Samples for Participant and Volunteer**)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Organize Volunteer Appreciation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Hold a volunteer get-together event. Share photos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PSO Follow-up Reports</a:t>
            </a:r>
          </a:p>
          <a:p>
            <a:pPr marL="171450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Calibri" panose="020F0502020204030204" pitchFamily="34" charset="0"/>
              </a:rPr>
              <a:t>Bundle Information</a:t>
            </a:r>
          </a:p>
          <a:p>
            <a:pPr marL="914400" lvl="1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Calibri" panose="020F0502020204030204" pitchFamily="34" charset="0"/>
              </a:rPr>
              <a:t>Participants: Results, Lost and Found, Photos, Survey</a:t>
            </a:r>
          </a:p>
          <a:p>
            <a:pPr marL="914400" lvl="1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Calibri" panose="020F0502020204030204" pitchFamily="34" charset="0"/>
              </a:rPr>
              <a:t>Volunteers: Lost and Found, Photos, Survey, Volunteer Appreciation Info</a:t>
            </a:r>
          </a:p>
        </p:txBody>
      </p:sp>
    </p:spTree>
    <p:extLst>
      <p:ext uri="{BB962C8B-B14F-4D97-AF65-F5344CB8AC3E}">
        <p14:creationId xmlns:p14="http://schemas.microsoft.com/office/powerpoint/2010/main" val="1979862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3968B7-82A1-4C30-A35A-4D4F7D374C43}" type="slidenum">
              <a:rPr lang="en-CA" altLang="en-US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CA" altLang="en-US" sz="1400"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8025"/>
            <a:ext cx="4630738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1" y="4422696"/>
            <a:ext cx="5467488" cy="41717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Finalize financials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Have actuals versus budget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Payments to vendors and volunteers for expenses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Submit grant reporting requirements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Compile survey results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Letters of Thanks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Satisfy any sponsor post-event obligations (e.g., social media posts)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Send email to sponsors with event participation stats and survey summary. Include photos of sponsor branding.</a:t>
            </a:r>
          </a:p>
          <a:p>
            <a:pPr marL="914400" lvl="1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latin typeface="Calibri" panose="020F0502020204030204" pitchFamily="34" charset="0"/>
              </a:rPr>
              <a:t>Thank partners (i.e., Traffic Control, RCMP, First Aid Responders/St. John Ambulance, photographers, security, ambulance)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Engrave Trophies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trophies aren’t displayed, consider loaning trophies to recipients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</a:rPr>
              <a:t>Inventory</a:t>
            </a:r>
          </a:p>
          <a:p>
            <a:pPr marL="914400" lvl="1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Race equipment and consumables with location</a:t>
            </a:r>
          </a:p>
          <a:p>
            <a:pPr marL="171450" marR="0" lvl="0" indent="-1714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ea typeface="+mn-ea"/>
              </a:rPr>
              <a:t>Arrange Meeting with Technical Delegate</a:t>
            </a:r>
          </a:p>
          <a:p>
            <a:pPr marL="914400" lvl="1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1167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584686C-6CBF-405B-9E62-26A99A4642A6}" type="slidenum">
              <a:rPr lang="en-CA" altLang="en-US" smtClean="0"/>
              <a:pPr>
                <a:defRPr/>
              </a:pPr>
              <a:t>17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80856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708025"/>
            <a:ext cx="4627563" cy="3471863"/>
          </a:xfrm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FAC462D8-188E-44EC-8C05-D0C833B86BEF}" type="slidenum">
              <a:rPr lang="en-CA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72A944-FEC9-4D23-9275-206FAF4669A6}" type="slidenum">
              <a:rPr lang="en-CA" altLang="en-US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CA" altLang="en-US" sz="1400">
              <a:ea typeface="Arial Unicode MS" panose="020B0604020202020204" pitchFamily="34" charset="-128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0" y="0"/>
            <a:ext cx="1551" cy="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2F10F534-FFAB-4DFE-92B5-EC76F678AD0E}" type="slidenum">
              <a:rPr lang="en-CA" altLang="en-US" sz="2400"/>
              <a:pPr eaLnBrk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CA" altLang="en-US" sz="2400"/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8025"/>
            <a:ext cx="4630738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9589" y="4778417"/>
            <a:ext cx="6072059" cy="452750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altLang="en-US" sz="20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46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3968B7-82A1-4C30-A35A-4D4F7D374C43}" type="slidenum">
              <a:rPr lang="en-CA" altLang="en-US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CA" altLang="en-US" sz="1400"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8025"/>
            <a:ext cx="4630738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1" y="4422696"/>
            <a:ext cx="5467488" cy="41717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171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3968B7-82A1-4C30-A35A-4D4F7D374C43}" type="slidenum">
              <a:rPr lang="en-CA" altLang="en-US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CA" altLang="en-US" sz="1400"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8025"/>
            <a:ext cx="4630738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1" y="4422696"/>
            <a:ext cx="5467488" cy="41717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956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3968B7-82A1-4C30-A35A-4D4F7D374C43}" type="slidenum">
              <a:rPr lang="en-CA" altLang="en-US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CA" altLang="en-US" sz="1400"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8025"/>
            <a:ext cx="4630738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1" y="4422696"/>
            <a:ext cx="5467488" cy="41717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971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584686C-6CBF-405B-9E62-26A99A4642A6}" type="slidenum">
              <a:rPr lang="en-CA" altLang="en-US" smtClean="0"/>
              <a:pPr>
                <a:defRPr/>
              </a:pPr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36098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3968B7-82A1-4C30-A35A-4D4F7D374C43}" type="slidenum">
              <a:rPr lang="en-CA" altLang="en-US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CA" altLang="en-US" sz="1400"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8025"/>
            <a:ext cx="4630738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1" y="4422696"/>
            <a:ext cx="5467488" cy="41717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100" dirty="0">
                <a:effectLst/>
                <a:latin typeface="Calibri" panose="020F0502020204030204" pitchFamily="34" charset="0"/>
              </a:rPr>
              <a:t>Send Captains the relevant Organizer's Manual sections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(**Show Captain Sample for Check-In**)</a:t>
            </a:r>
            <a:endParaRPr lang="en-CA" sz="1100" dirty="0">
              <a:effectLst/>
              <a:latin typeface="Calibri" panose="020F0502020204030204" pitchFamily="34" charset="0"/>
            </a:endParaRP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100" dirty="0">
                <a:effectLst/>
                <a:latin typeface="Calibri" panose="020F0502020204030204" pitchFamily="34" charset="0"/>
              </a:rPr>
              <a:t>Include pseudo-Captains (e.g., medical: St John Ambulance; Traffic Control; Security; Timing, etc.)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100" dirty="0">
                <a:effectLst/>
                <a:latin typeface="Calibri" panose="020F0502020204030204" pitchFamily="34" charset="0"/>
              </a:rPr>
              <a:t>Confirm ambulance</a:t>
            </a:r>
            <a:endParaRPr lang="en-CA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Review Event Organizer’s Manual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Determine whether there are any missing items for each of the areas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Captains can assist with this for their area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Review Event Checklist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Ensure all items on checklist for final week are identified, scheduled, and assigned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3000" lvl="2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4609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3968B7-82A1-4C30-A35A-4D4F7D374C43}" type="slidenum">
              <a:rPr lang="en-CA" altLang="en-US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CA" altLang="en-US" sz="1400"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8025"/>
            <a:ext cx="4630738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1" y="4422696"/>
            <a:ext cx="5467488" cy="41717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Purchase final race supplies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E.g., zip ties, duck tape (check whether TOs will provide mount/dismount),</a:t>
            </a:r>
            <a:r>
              <a:rPr lang="en-CA" sz="12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tape for carpet at finish, road marking spray</a:t>
            </a:r>
            <a:endParaRPr lang="en-CA" sz="1200" dirty="0">
              <a:effectLst/>
              <a:latin typeface="Calibri" panose="020F0502020204030204" pitchFamily="34" charset="0"/>
            </a:endParaRP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/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Contact timing service and arrange for meeting.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 with TO Head Referee.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Confirm timing mat locations and race category configurations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(**Show Sample Config**)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Distribute course notification and information to affected public and businesses</a:t>
            </a:r>
            <a:r>
              <a:rPr lang="en-US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/>
              <a:t>Sort Out Packages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/>
              <a:t>Could apply to both Participants and Volunteers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/>
              <a:t>Preparing for distribution of race packages or at race-day check-in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Volunteer Assignments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Download last set of volunteer registrations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Allocate volunteers based on preference and need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(**Show Sample Sheet of downloads and assignments**)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Communicate </a:t>
            </a: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volunteer assignments and Volunteer Guide reference to all Volunteers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Expect a 10% loss of registered volunteers on responses to emails and on event day</a:t>
            </a:r>
          </a:p>
          <a:p>
            <a:pPr marL="1428750" lvl="2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Be prepared to accept offers at check-in, consider comments with limitations or need to be partnered, consider distribution according to experience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1100" dirty="0">
              <a:effectLst/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Swim Registration Audit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Confirm correct kids/youth age groups if you allow racing down an age category. Sometimes age ranges confuse newbies because they don’t understand end-of-year ages and they would rather race in correct age category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100" dirty="0">
                <a:effectLst/>
                <a:latin typeface="Calibri" panose="020F0502020204030204" pitchFamily="34" charset="0"/>
              </a:rPr>
              <a:t>Pool Swim</a:t>
            </a:r>
          </a:p>
          <a:p>
            <a:pPr marL="1428750" lvl="2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Last check of swim times for valid estimated ranges (for wave and start sorting). These should be monitored occasionally with registrations coming in so there are few left to check.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Facilities Check</a:t>
            </a: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Tour swim, bike, run, transition venue area</a:t>
            </a:r>
            <a:endParaRPr lang="en-CA" sz="1100" dirty="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Ensure field of play automatic irrigation is turned off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Ensure all locks will be opened (or gain access to keys) for washrooms and access gates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Test venue power outlets</a:t>
            </a:r>
            <a:endParaRPr lang="en-CA" sz="1100" dirty="0">
              <a:effectLst/>
              <a:latin typeface="Calibri" panose="020F0502020204030204" pitchFamily="34" charset="0"/>
            </a:endParaRPr>
          </a:p>
          <a:p>
            <a:pPr marL="1143000" lvl="2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Test all locks with keys and WD40 where necessary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Confirm availability and/or delivery of garbage/recycle buckets, portable toilets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Confirm all communications are working – especially cell data for race communications (using data-dependent apps) as well as timing communications via cell data</a:t>
            </a:r>
          </a:p>
          <a:p>
            <a:pPr marL="0" lvl="0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Order food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Finalize order to caterer based on current registrations</a:t>
            </a:r>
          </a:p>
          <a:p>
            <a:pPr marL="0" lvl="0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Notifications to residents/businesses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Community boxes, home mailboxes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(**Show Sample notification**)</a:t>
            </a:r>
            <a:endParaRPr lang="en-CA" sz="1100" dirty="0"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lvl="0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Athletes' Guide Final Updates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Notify via web site, social media, and email distribution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Any additional updates can be applied, but should also be raised at AG/Elite Briefings at this stage</a:t>
            </a:r>
          </a:p>
          <a:p>
            <a:pPr marL="0" lvl="0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Last day registration day notification on social media, web site, and email distribution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altLang="en-US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Consider how you will handle requests for late registrations</a:t>
            </a:r>
          </a:p>
          <a:p>
            <a:pPr marL="742950" marR="0" lvl="1" indent="-285750" algn="l" defTabSz="449263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CA" altLang="en-US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For Email distribution, use filtering capabilities of platform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(**Demo Mailchimp Example with Tags**)</a:t>
            </a:r>
          </a:p>
          <a:p>
            <a:pPr marL="1143000" lvl="2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306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3968B7-82A1-4C30-A35A-4D4F7D374C43}" type="slidenum">
              <a:rPr lang="en-CA" altLang="en-US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CA" altLang="en-US" sz="1400"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8025"/>
            <a:ext cx="4630738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1" y="4422696"/>
            <a:ext cx="5467488" cy="41717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Packages’ Contents 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Obtain Package bags</a:t>
            </a:r>
          </a:p>
          <a:p>
            <a:pPr marL="1428750" marR="0" lvl="2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Participant and Volunteers (including Technical Officials)</a:t>
            </a:r>
          </a:p>
          <a:p>
            <a:pPr marL="1428750" marR="0" lvl="2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Consider a retail sponsor that may donate branded bags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Sponsor brochures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Any other swag (coupons, energy bars, etc.)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100" strike="noStrike" dirty="0">
                <a:effectLst/>
                <a:latin typeface="Calibri" panose="020F0502020204030204" pitchFamily="34" charset="0"/>
              </a:rPr>
              <a:t>Timing Service Check-In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100" strike="noStrike" dirty="0">
                <a:effectLst/>
                <a:latin typeface="Calibri" panose="020F0502020204030204" pitchFamily="34" charset="0"/>
              </a:rPr>
              <a:t>Consider sending sample upload file to timing provider using last year’s data. 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100" strike="noStrike" dirty="0">
                <a:effectLst/>
                <a:latin typeface="Calibri" panose="020F0502020204030204" pitchFamily="34" charset="0"/>
              </a:rPr>
              <a:t>Include chip assignment, racer number, first name, last name, team name, gender, results group (e.g., 20-24, duathlon, PSO games qualifier, Just Tri It), start group (duathlon, pool heat/lane/position), commentator info (include city and any comments captured at registration)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100" strike="noStrike" dirty="0">
                <a:effectLst/>
                <a:latin typeface="Calibri" panose="020F0502020204030204" pitchFamily="34" charset="0"/>
              </a:rPr>
              <a:t>Check resulting reports and information displays. Includes monitoring, medal ranking, trophies, announcer information.</a:t>
            </a:r>
            <a:endParaRPr lang="en-CA" sz="1100" dirty="0"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Close Registration</a:t>
            </a:r>
          </a:p>
          <a:p>
            <a:pPr marL="1028700" lvl="1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milestone is a trigger for many other things. Don’t leave it too late and cause issues!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100" dirty="0">
                <a:effectLst/>
                <a:latin typeface="Calibri" panose="020F0502020204030204" pitchFamily="34" charset="0"/>
              </a:rPr>
              <a:t>Prepare for Registration Reports/Exports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100" dirty="0">
                <a:effectLst/>
                <a:latin typeface="Calibri" panose="020F0502020204030204" pitchFamily="34" charset="0"/>
              </a:rPr>
              <a:t>Spreadsheets may be your centralized data store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1100" dirty="0">
                <a:effectLst/>
                <a:latin typeface="Calibri" panose="020F0502020204030204" pitchFamily="34" charset="0"/>
              </a:rPr>
              <a:t>Tabs for medical, check-in, swim/run/bike lap counting, etc., random draws, and receiving the results for any special needs not provided with timing configuration (e.g., trophies, qualifier results)</a:t>
            </a:r>
          </a:p>
          <a:p>
            <a:pPr marL="102870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(**Show Sample Sheet with Tabs for Distribution**)</a:t>
            </a:r>
            <a:endParaRPr lang="en-CA" sz="1100" dirty="0">
              <a:effectLst/>
              <a:latin typeface="Calibri" panose="020F0502020204030204" pitchFamily="34" charset="0"/>
            </a:endParaRPr>
          </a:p>
          <a:p>
            <a:pPr marL="171450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Contact Event Support Groups</a:t>
            </a:r>
          </a:p>
          <a:p>
            <a:pPr marL="914400" lvl="1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Hospital notification about event</a:t>
            </a:r>
          </a:p>
          <a:p>
            <a:pPr marL="914400" lvl="1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Police Watch Commander notification, contact, and provide event emergency contact</a:t>
            </a:r>
          </a:p>
          <a:p>
            <a:pPr marL="914400" lvl="1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Confirm event medical responder service (e.g., St. John Ambulance)</a:t>
            </a:r>
          </a:p>
          <a:p>
            <a:pPr marL="914400" lvl="1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Moto leader</a:t>
            </a:r>
          </a:p>
          <a:p>
            <a:pPr marL="914400" lvl="1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Bike mechanic</a:t>
            </a:r>
          </a:p>
          <a:p>
            <a:pPr marL="1314450" lvl="2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If no mechanic, collect common bike needs: pumps, tubes, tools</a:t>
            </a:r>
          </a:p>
          <a:p>
            <a:pPr marL="1314450" lvl="2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Elite: Supply of neutral, spare wheels</a:t>
            </a:r>
          </a:p>
          <a:p>
            <a:pPr marL="914400" lvl="1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Overnight Security</a:t>
            </a:r>
            <a:endParaRPr lang="en-CA" sz="1100" dirty="0">
              <a:effectLst/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226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8"/>
          <p:cNvSpPr>
            <a:spLocks noGrp="1" noChangeArrowheads="1"/>
          </p:cNvSpPr>
          <p:nvPr>
            <p:ph type="dt" idx="10"/>
          </p:nvPr>
        </p:nvSpPr>
        <p:spPr>
          <a:xfrm>
            <a:off x="555625" y="5953125"/>
            <a:ext cx="210978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Footer Placeholder 9"/>
          <p:cNvSpPr>
            <a:spLocks noGrp="1" noChangeArrowheads="1"/>
          </p:cNvSpPr>
          <p:nvPr>
            <p:ph type="ftr" idx="11"/>
          </p:nvPr>
        </p:nvSpPr>
        <p:spPr>
          <a:xfrm>
            <a:off x="3225800" y="5953125"/>
            <a:ext cx="287813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1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A667-C597-422C-A188-8688B027F27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1202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idx="10"/>
          </p:nvPr>
        </p:nvSpPr>
        <p:spPr>
          <a:xfrm>
            <a:off x="555625" y="5953125"/>
            <a:ext cx="210978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Footer Placeholder 8"/>
          <p:cNvSpPr>
            <a:spLocks noGrp="1" noChangeArrowheads="1"/>
          </p:cNvSpPr>
          <p:nvPr>
            <p:ph type="ftr" idx="11"/>
          </p:nvPr>
        </p:nvSpPr>
        <p:spPr>
          <a:xfrm>
            <a:off x="3225800" y="5953125"/>
            <a:ext cx="287813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34188-5720-4F3F-B2C9-2583A278DBE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7381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273050"/>
            <a:ext cx="20510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5513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idx="10"/>
          </p:nvPr>
        </p:nvSpPr>
        <p:spPr>
          <a:xfrm>
            <a:off x="555625" y="5953125"/>
            <a:ext cx="210978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Footer Placeholder 8"/>
          <p:cNvSpPr>
            <a:spLocks noGrp="1" noChangeArrowheads="1"/>
          </p:cNvSpPr>
          <p:nvPr>
            <p:ph type="ftr" idx="11"/>
          </p:nvPr>
        </p:nvSpPr>
        <p:spPr>
          <a:xfrm>
            <a:off x="3225800" y="5953125"/>
            <a:ext cx="287813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60629-D0A1-4CFF-AC87-63541815F80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6002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08963" cy="1123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2463" y="1795463"/>
            <a:ext cx="3929062" cy="3735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733925" y="1795463"/>
            <a:ext cx="3930650" cy="3735387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55625" y="5953125"/>
            <a:ext cx="210978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225800" y="5953125"/>
            <a:ext cx="287813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63DF-A4C6-40B1-B39A-64268F838A6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623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08963" cy="1123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2463" y="1795463"/>
            <a:ext cx="3929062" cy="3735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795463"/>
            <a:ext cx="3930650" cy="3735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55625" y="5953125"/>
            <a:ext cx="210978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225800" y="5953125"/>
            <a:ext cx="287813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A69E7-5988-44D3-8C42-DABF7626525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7011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idx="10"/>
          </p:nvPr>
        </p:nvSpPr>
        <p:spPr>
          <a:xfrm>
            <a:off x="555625" y="5953125"/>
            <a:ext cx="210978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Footer Placeholder 8"/>
          <p:cNvSpPr>
            <a:spLocks noGrp="1" noChangeArrowheads="1"/>
          </p:cNvSpPr>
          <p:nvPr>
            <p:ph type="ftr" idx="11"/>
          </p:nvPr>
        </p:nvSpPr>
        <p:spPr>
          <a:xfrm>
            <a:off x="3225800" y="5953125"/>
            <a:ext cx="287813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56C80-0666-4CA5-98D7-2BE90CB4C2B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771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idx="10"/>
          </p:nvPr>
        </p:nvSpPr>
        <p:spPr>
          <a:xfrm>
            <a:off x="555625" y="5953125"/>
            <a:ext cx="210978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Footer Placeholder 8"/>
          <p:cNvSpPr>
            <a:spLocks noGrp="1" noChangeArrowheads="1"/>
          </p:cNvSpPr>
          <p:nvPr>
            <p:ph type="ftr" idx="11"/>
          </p:nvPr>
        </p:nvSpPr>
        <p:spPr>
          <a:xfrm>
            <a:off x="3225800" y="5953125"/>
            <a:ext cx="287813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156E-FE58-47A3-8800-CAFFB451184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8773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556792"/>
            <a:ext cx="4088524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7" y="1556792"/>
            <a:ext cx="4020567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87CC-6F68-4C9E-AAB3-A2F12DA1938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5320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D39C4-9CB9-49C5-AA86-C6D5E219D5B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9017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53B70-57BB-40D9-86D2-5408994165A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964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F0FFB-0795-4777-A253-87E7F94CBE2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7080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55625" y="5953125"/>
            <a:ext cx="210978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225800" y="5953125"/>
            <a:ext cx="287813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06C6D-1535-4F8E-862B-621576C6F88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2687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55625" y="5953125"/>
            <a:ext cx="210978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225800" y="5953125"/>
            <a:ext cx="2878138" cy="452438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A01A5-3F89-4F1C-A5A0-049D4382982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9055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08963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0737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64574" y="6353023"/>
            <a:ext cx="396044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FB53B55-E4E4-4BFD-965D-D7CCC9150606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37736" r="27672" b="42557"/>
          <a:stretch/>
        </p:blipFill>
        <p:spPr>
          <a:xfrm>
            <a:off x="7380312" y="6320032"/>
            <a:ext cx="1284262" cy="317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46D3C8-BE7F-C256-DC7A-908D0C69EA6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6209625"/>
            <a:ext cx="7289435" cy="53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0" r:id="rId4"/>
    <p:sldLayoutId id="2147483851" r:id="rId5"/>
    <p:sldLayoutId id="2147483852" r:id="rId6"/>
    <p:sldLayoutId id="2147483853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280099"/>
          </a:solidFill>
          <a:latin typeface="+mj-lt"/>
          <a:ea typeface="Arial Unicode MS" panose="020B0604020202020204" pitchFamily="34" charset="-128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80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80"/>
          </a:solidFill>
          <a:latin typeface="+mn-lt"/>
          <a:ea typeface="Arial Unicode MS" panose="020B060402020202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80"/>
          </a:solidFill>
          <a:latin typeface="+mn-lt"/>
          <a:ea typeface="Arial Unicode MS" panose="020B060402020202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80"/>
          </a:solidFill>
          <a:latin typeface="+mn-lt"/>
          <a:ea typeface="Arial Unicode MS" panose="020B060402020202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80"/>
          </a:solidFill>
          <a:latin typeface="+mn-lt"/>
          <a:ea typeface="Arial Unicode MS" panose="020B060402020202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042988" y="606425"/>
            <a:ext cx="7534275" cy="1598439"/>
          </a:xfrm>
        </p:spPr>
        <p:txBody>
          <a:bodyPr lIns="91440" tIns="91440" rIns="91440" bIns="45720" anchor="t"/>
          <a:lstStyle/>
          <a:p>
            <a:pPr algn="r"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4800"/>
              <a:t>Event Management</a:t>
            </a:r>
            <a:br>
              <a:rPr lang="en-CA" altLang="en-US" sz="4800"/>
            </a:br>
            <a:r>
              <a:rPr lang="en-CA" altLang="en-US" sz="4800"/>
              <a:t> Course and Workshop</a:t>
            </a:r>
            <a:endParaRPr lang="en-US" altLang="en-US" sz="4800" b="1"/>
          </a:p>
        </p:txBody>
      </p:sp>
      <p:sp>
        <p:nvSpPr>
          <p:cNvPr id="12292" name="Subtitle 1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7462837" cy="1195388"/>
          </a:xfrm>
        </p:spPr>
        <p:txBody>
          <a:bodyPr/>
          <a:lstStyle/>
          <a:p>
            <a:pPr algn="r"/>
            <a:r>
              <a:rPr lang="en-US" altLang="en-US"/>
              <a:t>For Triathlon Local Organizing Committees (LOCs)</a:t>
            </a:r>
          </a:p>
          <a:p>
            <a:endParaRPr lang="en-CA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37736" r="27672" b="42557"/>
          <a:stretch/>
        </p:blipFill>
        <p:spPr>
          <a:xfrm>
            <a:off x="6300192" y="5473876"/>
            <a:ext cx="2354228" cy="581388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6148128C-A161-4773-7403-1793257085E0}"/>
              </a:ext>
            </a:extLst>
          </p:cNvPr>
          <p:cNvSpPr txBox="1">
            <a:spLocks/>
          </p:cNvSpPr>
          <p:nvPr/>
        </p:nvSpPr>
        <p:spPr bwMode="auto">
          <a:xfrm>
            <a:off x="840581" y="4062464"/>
            <a:ext cx="746283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400" kern="1200">
                <a:solidFill>
                  <a:srgbClr val="000080"/>
                </a:solidFill>
                <a:latin typeface="+mn-lt"/>
                <a:ea typeface="Arial Unicode MS" panose="020B0604020202020204" pitchFamily="34" charset="-128"/>
                <a:cs typeface="+mn-cs"/>
              </a:defRPr>
            </a:lvl1pPr>
            <a:lvl2pPr marL="4572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 kern="1200">
                <a:solidFill>
                  <a:srgbClr val="000080"/>
                </a:solidFill>
                <a:latin typeface="+mn-lt"/>
                <a:ea typeface="Arial Unicode MS" panose="020B0604020202020204" pitchFamily="34" charset="-128"/>
                <a:cs typeface="+mn-cs"/>
              </a:defRPr>
            </a:lvl2pPr>
            <a:lvl3pPr marL="9144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kern="1200">
                <a:solidFill>
                  <a:srgbClr val="000080"/>
                </a:solidFill>
                <a:latin typeface="+mn-lt"/>
                <a:ea typeface="Arial Unicode MS" panose="020B0604020202020204" pitchFamily="34" charset="-128"/>
                <a:cs typeface="+mn-cs"/>
              </a:defRPr>
            </a:lvl3pPr>
            <a:lvl4pPr marL="13716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600" kern="1200">
                <a:solidFill>
                  <a:srgbClr val="000080"/>
                </a:solidFill>
                <a:latin typeface="+mn-lt"/>
                <a:ea typeface="Arial Unicode MS" panose="020B0604020202020204" pitchFamily="34" charset="-128"/>
                <a:cs typeface="+mn-cs"/>
              </a:defRPr>
            </a:lvl4pPr>
            <a:lvl5pPr marL="18288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600" kern="1200">
                <a:solidFill>
                  <a:srgbClr val="000080"/>
                </a:solidFill>
                <a:latin typeface="+mn-lt"/>
                <a:ea typeface="Arial Unicode MS" panose="020B060402020202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altLang="en-US">
                <a:ea typeface="Arial Unicode MS"/>
              </a:rPr>
              <a:t>Facilitators: Terry Hooper &amp; Marlene Hooper</a:t>
            </a:r>
          </a:p>
          <a:p>
            <a:endParaRPr lang="en-CA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0"/>
            <a:ext cx="8130746" cy="1123950"/>
          </a:xfrm>
        </p:spPr>
        <p:txBody>
          <a:bodyPr/>
          <a:lstStyle/>
          <a:p>
            <a:r>
              <a:rPr lang="en-CA" altLang="en-US" dirty="0"/>
              <a:t>Pre-Event: Four Days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52462" y="1795463"/>
            <a:ext cx="8208963" cy="415448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Swim Tasks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Set Racer Information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Race Venue Consumable Provisions</a:t>
            </a: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142750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0"/>
            <a:ext cx="8130746" cy="1123950"/>
          </a:xfrm>
        </p:spPr>
        <p:txBody>
          <a:bodyPr/>
          <a:lstStyle/>
          <a:p>
            <a:r>
              <a:rPr lang="en-CA" altLang="en-US" dirty="0"/>
              <a:t>Pre-Event: Three Days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52462" y="1795463"/>
            <a:ext cx="8208963" cy="415448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Traffic Messaging for Bike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Photography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Stuff Athlete Packages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Stuff Volunteer Packages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Captains Communications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Age Group Briefing (Online)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522760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0"/>
            <a:ext cx="8130746" cy="1123950"/>
          </a:xfrm>
        </p:spPr>
        <p:txBody>
          <a:bodyPr/>
          <a:lstStyle/>
          <a:p>
            <a:r>
              <a:rPr lang="en-CA" altLang="en-US" dirty="0"/>
              <a:t>Pre-Event: Two Days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52462" y="1795463"/>
            <a:ext cx="8208963" cy="415448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Get Transport Truck or Trailer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Prepare Transport for Package Pickup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Final Timing Check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Print Event Documents</a:t>
            </a: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959885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0"/>
            <a:ext cx="8130746" cy="1123950"/>
          </a:xfrm>
        </p:spPr>
        <p:txBody>
          <a:bodyPr/>
          <a:lstStyle/>
          <a:p>
            <a:r>
              <a:rPr lang="en-CA" altLang="en-US" dirty="0"/>
              <a:t>Pre-Event: Last Day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52462" y="1795463"/>
            <a:ext cx="8208963" cy="415448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Package Pickup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Conduct Orientation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Set up Transition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Bike Check-In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Set up Open Water Swim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Prepare Bike and Run Routes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Elite Briefing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39299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0"/>
            <a:ext cx="8130746" cy="1123950"/>
          </a:xfrm>
        </p:spPr>
        <p:txBody>
          <a:bodyPr/>
          <a:lstStyle/>
          <a:p>
            <a:r>
              <a:rPr lang="en-CA" altLang="en-US" dirty="0"/>
              <a:t>Event Day – It’s Showtime!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52463" y="1795463"/>
            <a:ext cx="4998530" cy="415448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Deploy as Agreed with Technical Delegate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Official Results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Scan/File All Event Logging Documents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6FE76-0B3B-20CC-97EA-9C63A2619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369" y="1795463"/>
            <a:ext cx="2958169" cy="41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9681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0"/>
            <a:ext cx="8130746" cy="1123950"/>
          </a:xfrm>
        </p:spPr>
        <p:txBody>
          <a:bodyPr/>
          <a:lstStyle/>
          <a:p>
            <a:r>
              <a:rPr lang="en-CA" altLang="en-US" dirty="0"/>
              <a:t>Epilogue: Week One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52462" y="1795463"/>
            <a:ext cx="8208963" cy="415448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Return All Equipment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Retrieve Notices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Post Official Results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Lost and Found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Upload Photos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Feedback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Organize Volunteer Appreciation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PSO Follow-Up Reports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982476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0"/>
            <a:ext cx="8130746" cy="1123950"/>
          </a:xfrm>
        </p:spPr>
        <p:txBody>
          <a:bodyPr/>
          <a:lstStyle/>
          <a:p>
            <a:r>
              <a:rPr lang="en-CA" altLang="en-US" dirty="0"/>
              <a:t>Epilogue: Week Two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52462" y="1795463"/>
            <a:ext cx="8208963" cy="415448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Finalize Financials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Submit Grant Reporting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Compile Survey Results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Letter of Thanks</a:t>
            </a: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Engrave Trophies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Inventory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Arrange Meeting with Technical Delegate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217993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EA3317-772E-367F-72F8-F5A4F27D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Repeat Engagement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22F06-D3FD-E964-392B-F5FF2CF75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File Documents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Create Next Year Folder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Reuse Materials to Accelerate Next Year’s Event Planning</a:t>
            </a:r>
          </a:p>
        </p:txBody>
      </p:sp>
    </p:spTree>
    <p:extLst>
      <p:ext uri="{BB962C8B-B14F-4D97-AF65-F5344CB8AC3E}">
        <p14:creationId xmlns:p14="http://schemas.microsoft.com/office/powerpoint/2010/main" val="30315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06322F-BD13-1C8D-C62C-FCC72D5E4F7B}"/>
              </a:ext>
            </a:extLst>
          </p:cNvPr>
          <p:cNvSpPr txBox="1"/>
          <p:nvPr/>
        </p:nvSpPr>
        <p:spPr>
          <a:xfrm>
            <a:off x="1143002" y="1999615"/>
            <a:ext cx="6858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5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THANKS</a:t>
            </a:r>
          </a:p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5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YOUR</a:t>
            </a:r>
          </a:p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5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CONTRIBUTIONS!</a:t>
            </a:r>
            <a:endParaRPr lang="en-US" sz="5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042988" y="606425"/>
            <a:ext cx="7534275" cy="1598439"/>
          </a:xfrm>
        </p:spPr>
        <p:txBody>
          <a:bodyPr lIns="91440" tIns="91440" rIns="91440" bIns="45720" anchor="t"/>
          <a:lstStyle/>
          <a:p>
            <a:pPr algn="r"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4800"/>
              <a:t>Event Management</a:t>
            </a:r>
            <a:br>
              <a:rPr lang="en-CA" altLang="en-US" sz="4800"/>
            </a:br>
            <a:r>
              <a:rPr lang="en-CA" altLang="en-US" sz="4800"/>
              <a:t> Course and Workshop</a:t>
            </a:r>
            <a:endParaRPr lang="en-US" altLang="en-US" sz="4800" b="1"/>
          </a:p>
        </p:txBody>
      </p:sp>
      <p:sp>
        <p:nvSpPr>
          <p:cNvPr id="12292" name="Subtitle 1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7462837" cy="1195388"/>
          </a:xfrm>
        </p:spPr>
        <p:txBody>
          <a:bodyPr/>
          <a:lstStyle/>
          <a:p>
            <a:pPr algn="r"/>
            <a:r>
              <a:rPr lang="en-US" altLang="en-US"/>
              <a:t>For Triathlon Local Organizing Committees (LOCs)</a:t>
            </a:r>
          </a:p>
          <a:p>
            <a:endParaRPr lang="en-CA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37736" r="27672" b="42557"/>
          <a:stretch/>
        </p:blipFill>
        <p:spPr>
          <a:xfrm>
            <a:off x="6300192" y="5473876"/>
            <a:ext cx="2354228" cy="581388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6148128C-A161-4773-7403-1793257085E0}"/>
              </a:ext>
            </a:extLst>
          </p:cNvPr>
          <p:cNvSpPr txBox="1">
            <a:spLocks/>
          </p:cNvSpPr>
          <p:nvPr/>
        </p:nvSpPr>
        <p:spPr bwMode="auto">
          <a:xfrm>
            <a:off x="840581" y="4062464"/>
            <a:ext cx="746283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400" kern="1200">
                <a:solidFill>
                  <a:srgbClr val="000080"/>
                </a:solidFill>
                <a:latin typeface="+mn-lt"/>
                <a:ea typeface="Arial Unicode MS" panose="020B0604020202020204" pitchFamily="34" charset="-128"/>
                <a:cs typeface="+mn-cs"/>
              </a:defRPr>
            </a:lvl1pPr>
            <a:lvl2pPr marL="4572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 kern="1200">
                <a:solidFill>
                  <a:srgbClr val="000080"/>
                </a:solidFill>
                <a:latin typeface="+mn-lt"/>
                <a:ea typeface="Arial Unicode MS" panose="020B0604020202020204" pitchFamily="34" charset="-128"/>
                <a:cs typeface="+mn-cs"/>
              </a:defRPr>
            </a:lvl2pPr>
            <a:lvl3pPr marL="9144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kern="1200">
                <a:solidFill>
                  <a:srgbClr val="000080"/>
                </a:solidFill>
                <a:latin typeface="+mn-lt"/>
                <a:ea typeface="Arial Unicode MS" panose="020B0604020202020204" pitchFamily="34" charset="-128"/>
                <a:cs typeface="+mn-cs"/>
              </a:defRPr>
            </a:lvl3pPr>
            <a:lvl4pPr marL="13716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600" kern="1200">
                <a:solidFill>
                  <a:srgbClr val="000080"/>
                </a:solidFill>
                <a:latin typeface="+mn-lt"/>
                <a:ea typeface="Arial Unicode MS" panose="020B0604020202020204" pitchFamily="34" charset="-128"/>
                <a:cs typeface="+mn-cs"/>
              </a:defRPr>
            </a:lvl4pPr>
            <a:lvl5pPr marL="18288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600" kern="1200">
                <a:solidFill>
                  <a:srgbClr val="000080"/>
                </a:solidFill>
                <a:latin typeface="+mn-lt"/>
                <a:ea typeface="Arial Unicode MS" panose="020B060402020202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altLang="en-US">
                <a:ea typeface="Arial Unicode MS"/>
              </a:rPr>
              <a:t>Facilitators: Terry Hooper &amp; Marlene Hooper</a:t>
            </a:r>
          </a:p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000893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Course Abstract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52462" y="1795463"/>
            <a:ext cx="8208963" cy="4154487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Goals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>
                <a:ea typeface="+mn-ea"/>
              </a:rPr>
              <a:t>To increase the knowledge, skills, and capabilities of the individuals and groups involved in managing events. 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To plan, organize, and produce safe, successful events that meet stakeholder needs.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Target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Community Level, Volunteer Event Organizers Sanctioned by Triathlon Provincial Sport Organization (PSO)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In Scope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Triathlon PSOs: Alberta, British Columbia, Saskatchewan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Indoor and Outdoor Swim Events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Attendee Prerequisites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Event Organizing Experience: None to Moderate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PTO 1 and 2 ‘Trained’ Status (Preferred)</a:t>
            </a:r>
          </a:p>
        </p:txBody>
      </p:sp>
    </p:spTree>
    <p:extLst>
      <p:ext uri="{BB962C8B-B14F-4D97-AF65-F5344CB8AC3E}">
        <p14:creationId xmlns:p14="http://schemas.microsoft.com/office/powerpoint/2010/main" val="222855143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Course Content Sources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52462" y="1795463"/>
            <a:ext cx="8208963" cy="415448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>
                <a:ea typeface="+mn-ea"/>
              </a:rPr>
              <a:t>Triathlon Alberta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>
                <a:ea typeface="+mn-ea"/>
              </a:rPr>
              <a:t>Triathlon BC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>
                <a:ea typeface="+mn-ea"/>
              </a:rPr>
              <a:t>World Triathlon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>
                <a:ea typeface="+mn-ea"/>
              </a:rPr>
              <a:t>Personal Experience</a:t>
            </a:r>
          </a:p>
        </p:txBody>
      </p:sp>
      <p:pic>
        <p:nvPicPr>
          <p:cNvPr id="1026" name="Picture 2" descr="Triathlon Alberta">
            <a:extLst>
              <a:ext uri="{FF2B5EF4-FFF2-40B4-BE49-F238E27FC236}">
                <a16:creationId xmlns:a16="http://schemas.microsoft.com/office/drawing/2014/main" id="{E294A1DD-0B05-2932-0885-3B7D0EB2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95463"/>
            <a:ext cx="1800200" cy="57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iathlon BC">
            <a:extLst>
              <a:ext uri="{FF2B5EF4-FFF2-40B4-BE49-F238E27FC236}">
                <a16:creationId xmlns:a16="http://schemas.microsoft.com/office/drawing/2014/main" id="{D2FDB9D2-D745-E41D-E579-49D8E41E4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64994"/>
            <a:ext cx="2042741" cy="4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ld Triathlon logo in Transition Blue">
            <a:extLst>
              <a:ext uri="{FF2B5EF4-FFF2-40B4-BE49-F238E27FC236}">
                <a16:creationId xmlns:a16="http://schemas.microsoft.com/office/drawing/2014/main" id="{BD797A17-D0EC-8646-ED80-C61DD892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66232"/>
            <a:ext cx="1697376" cy="56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CFE41-6CC8-DC6C-1373-EE9EE97954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511" y="2966232"/>
            <a:ext cx="1357859" cy="19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5202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Course Sessions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52462" y="1795463"/>
            <a:ext cx="8208963" cy="415448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Format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Recorded Video Followed By Live Workshop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Session 1: Setting the Stage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Expectations and Roles of Various ‘Actors’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Sessions 2 – 4: </a:t>
            </a:r>
            <a:r>
              <a:rPr lang="en-CA" dirty="0"/>
              <a:t>Writing the Event Script</a:t>
            </a:r>
            <a:endParaRPr lang="en-US" altLang="en-US" dirty="0">
              <a:ea typeface="+mn-ea"/>
            </a:endParaRP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Pre-Event, Event Days, Post-Event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Tasks, Timelines, Checklists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Address All Actors’ Wants, Needs, Expectations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Sample Templates and Examples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122526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EA3317-772E-367F-72F8-F5A4F27D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Writing the Event Script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22F06-D3FD-E964-392B-F5FF2CF75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Act 1: Ten to Five Months Prior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Act 2: Four Months to One Week Prior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Act 3: Event Week, Day(s) of Event, and Post Event</a:t>
            </a:r>
          </a:p>
          <a:p>
            <a:pPr marL="0" indent="0"/>
            <a:endParaRPr lang="en-CA" sz="2800" dirty="0"/>
          </a:p>
          <a:p>
            <a:pPr marL="0" indent="0"/>
            <a:r>
              <a:rPr lang="en-CA" sz="2800" dirty="0"/>
              <a:t>*The items discussed will be provided in a checklist</a:t>
            </a:r>
          </a:p>
        </p:txBody>
      </p:sp>
    </p:spTree>
    <p:extLst>
      <p:ext uri="{BB962C8B-B14F-4D97-AF65-F5344CB8AC3E}">
        <p14:creationId xmlns:p14="http://schemas.microsoft.com/office/powerpoint/2010/main" val="14542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0"/>
            <a:ext cx="8130746" cy="1123950"/>
          </a:xfrm>
        </p:spPr>
        <p:txBody>
          <a:bodyPr/>
          <a:lstStyle/>
          <a:p>
            <a:r>
              <a:rPr lang="en-CA" altLang="en-US" dirty="0"/>
              <a:t>Pre-Event: Seven Days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52462" y="1795463"/>
            <a:ext cx="8208963" cy="415448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Send Captains Their Area Information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Review Event Organizers’ Manual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Review Event Checklist</a:t>
            </a: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471615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0"/>
            <a:ext cx="8130746" cy="1123950"/>
          </a:xfrm>
        </p:spPr>
        <p:txBody>
          <a:bodyPr/>
          <a:lstStyle/>
          <a:p>
            <a:r>
              <a:rPr lang="en-CA" altLang="en-US" dirty="0"/>
              <a:t>Pre-Event: Six Days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52462" y="1795463"/>
            <a:ext cx="8208963" cy="415448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Purchase Final Race Supplies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Sort Out Packages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Volunteer Assignments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Swim Registration Audit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Facilities Check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Order Food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Notifications to Residents/Businesses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Athletes’ Guide Final Updates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Last Day of Registration Notification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81099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0"/>
            <a:ext cx="8130746" cy="1123950"/>
          </a:xfrm>
        </p:spPr>
        <p:txBody>
          <a:bodyPr/>
          <a:lstStyle/>
          <a:p>
            <a:r>
              <a:rPr lang="en-CA" altLang="en-US" dirty="0"/>
              <a:t>Pre-Event: Five Days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52462" y="1795463"/>
            <a:ext cx="8208963" cy="415448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+mn-ea"/>
              </a:rPr>
              <a:t>Packages’ Contents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Timing Service Check-In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Close Registration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Prepare for Registration Reports/Exports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Contact Event Support Groups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525020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5034E6202084391ED32905AA2F0F7" ma:contentTypeVersion="18" ma:contentTypeDescription="Create a new document." ma:contentTypeScope="" ma:versionID="fe2a3bc360f98e439d88f8b481ce402d">
  <xsd:schema xmlns:xsd="http://www.w3.org/2001/XMLSchema" xmlns:xs="http://www.w3.org/2001/XMLSchema" xmlns:p="http://schemas.microsoft.com/office/2006/metadata/properties" xmlns:ns2="f27db2bc-f661-4c1c-b2a0-c695a3fa9e68" xmlns:ns3="73a34865-2402-41da-bd2f-f4d3346c5e1f" targetNamespace="http://schemas.microsoft.com/office/2006/metadata/properties" ma:root="true" ma:fieldsID="f20ceea5e5b3f2db6c3bc1e115360fb3" ns2:_="" ns3:_="">
    <xsd:import namespace="f27db2bc-f661-4c1c-b2a0-c695a3fa9e68"/>
    <xsd:import namespace="73a34865-2402-41da-bd2f-f4d3346c5e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db2bc-f661-4c1c-b2a0-c695a3fa9e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7ac0d1-0d94-418c-909e-ba0b827c94af}" ma:internalName="TaxCatchAll" ma:showField="CatchAllData" ma:web="f27db2bc-f661-4c1c-b2a0-c695a3fa9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34865-2402-41da-bd2f-f4d3346c5e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21bc223-8eb1-419e-82ac-febbc5910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27db2bc-f661-4c1c-b2a0-c695a3fa9e68">
      <UserInfo>
        <DisplayName>Brendan Mackenzie</DisplayName>
        <AccountId>174</AccountId>
        <AccountType/>
      </UserInfo>
      <UserInfo>
        <DisplayName>Yvonne Cafik - Executive Director</DisplayName>
        <AccountId>11</AccountId>
        <AccountType/>
      </UserInfo>
    </SharedWithUsers>
    <TaxCatchAll xmlns="f27db2bc-f661-4c1c-b2a0-c695a3fa9e68" xsi:nil="true"/>
    <lcf76f155ced4ddcb4097134ff3c332f xmlns="73a34865-2402-41da-bd2f-f4d3346c5e1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7BE031-FDB9-461F-A13A-081C13566E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602BF3-160D-487A-BDD8-66B5DE686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db2bc-f661-4c1c-b2a0-c695a3fa9e68"/>
    <ds:schemaRef ds:uri="73a34865-2402-41da-bd2f-f4d3346c5e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FE86D5-8E0E-44B5-B35B-AA1BB532DA87}">
  <ds:schemaRefs>
    <ds:schemaRef ds:uri="http://schemas.microsoft.com/office/2006/metadata/properties"/>
    <ds:schemaRef ds:uri="http://schemas.microsoft.com/office/infopath/2007/PartnerControls"/>
    <ds:schemaRef ds:uri="f27db2bc-f661-4c1c-b2a0-c695a3fa9e68"/>
    <ds:schemaRef ds:uri="73a34865-2402-41da-bd2f-f4d3346c5e1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2443</Words>
  <Application>Microsoft Office PowerPoint</Application>
  <PresentationFormat>On-screen Show (4:3)</PresentationFormat>
  <Paragraphs>348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Event Management  Course and Workshop</vt:lpstr>
      <vt:lpstr>Event Management  Course and Workshop</vt:lpstr>
      <vt:lpstr>Course Abstract</vt:lpstr>
      <vt:lpstr>Course Content Sources</vt:lpstr>
      <vt:lpstr>Course Sessions</vt:lpstr>
      <vt:lpstr>Writing the Event Script</vt:lpstr>
      <vt:lpstr>Pre-Event: Seven Days</vt:lpstr>
      <vt:lpstr>Pre-Event: Six Days</vt:lpstr>
      <vt:lpstr>Pre-Event: Five Days</vt:lpstr>
      <vt:lpstr>Pre-Event: Four Days</vt:lpstr>
      <vt:lpstr>Pre-Event: Three Days</vt:lpstr>
      <vt:lpstr>Pre-Event: Two Days</vt:lpstr>
      <vt:lpstr>Pre-Event: Last Day</vt:lpstr>
      <vt:lpstr>Event Day – It’s Showtime!</vt:lpstr>
      <vt:lpstr>Epilogue: Week One</vt:lpstr>
      <vt:lpstr>Epilogue: Week Two</vt:lpstr>
      <vt:lpstr>Repeat Engagement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TRIATHLON SASKATCHEWAN</dc:title>
  <dc:creator>Terry Hooper</dc:creator>
  <cp:lastModifiedBy>Terry Hooper</cp:lastModifiedBy>
  <cp:revision>2</cp:revision>
  <cp:lastPrinted>2018-01-28T16:52:33Z</cp:lastPrinted>
  <dcterms:created xsi:type="dcterms:W3CDTF">1601-01-01T00:00:00Z</dcterms:created>
  <dcterms:modified xsi:type="dcterms:W3CDTF">2024-03-25T22:46:06Z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0x01010075E5034E6202084391ED32905AA2F0F7</vt:lpwstr>
  </property>
</Properties>
</file>